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70" r:id="rId3"/>
    <p:sldId id="273" r:id="rId4"/>
    <p:sldId id="271" r:id="rId5"/>
    <p:sldId id="335" r:id="rId6"/>
    <p:sldId id="275" r:id="rId7"/>
    <p:sldId id="336" r:id="rId8"/>
    <p:sldId id="339" r:id="rId9"/>
    <p:sldId id="340" r:id="rId10"/>
    <p:sldId id="341" r:id="rId11"/>
    <p:sldId id="276" r:id="rId12"/>
    <p:sldId id="279" r:id="rId13"/>
    <p:sldId id="342" r:id="rId14"/>
    <p:sldId id="283" r:id="rId15"/>
    <p:sldId id="343" r:id="rId16"/>
    <p:sldId id="356" r:id="rId17"/>
    <p:sldId id="288" r:id="rId18"/>
    <p:sldId id="385" r:id="rId19"/>
    <p:sldId id="301" r:id="rId20"/>
    <p:sldId id="347" r:id="rId21"/>
    <p:sldId id="309" r:id="rId22"/>
    <p:sldId id="386" r:id="rId23"/>
    <p:sldId id="312" r:id="rId24"/>
    <p:sldId id="387" r:id="rId25"/>
    <p:sldId id="321" r:id="rId26"/>
    <p:sldId id="322" r:id="rId27"/>
    <p:sldId id="324" r:id="rId28"/>
    <p:sldId id="329" r:id="rId29"/>
    <p:sldId id="330" r:id="rId30"/>
    <p:sldId id="299" r:id="rId31"/>
    <p:sldId id="304" r:id="rId32"/>
    <p:sldId id="305" r:id="rId33"/>
    <p:sldId id="306" r:id="rId34"/>
    <p:sldId id="307" r:id="rId35"/>
    <p:sldId id="346" r:id="rId36"/>
    <p:sldId id="289" r:id="rId37"/>
    <p:sldId id="290" r:id="rId38"/>
    <p:sldId id="348" r:id="rId39"/>
    <p:sldId id="349" r:id="rId40"/>
    <p:sldId id="350" r:id="rId41"/>
    <p:sldId id="291" r:id="rId42"/>
    <p:sldId id="292" r:id="rId43"/>
    <p:sldId id="293" r:id="rId44"/>
    <p:sldId id="294" r:id="rId45"/>
    <p:sldId id="352" r:id="rId46"/>
    <p:sldId id="353" r:id="rId47"/>
    <p:sldId id="376" r:id="rId48"/>
    <p:sldId id="377" r:id="rId49"/>
    <p:sldId id="378" r:id="rId50"/>
    <p:sldId id="379" r:id="rId51"/>
    <p:sldId id="380" r:id="rId52"/>
    <p:sldId id="381" r:id="rId53"/>
    <p:sldId id="382" r:id="rId54"/>
    <p:sldId id="384" r:id="rId55"/>
    <p:sldId id="358" r:id="rId56"/>
    <p:sldId id="359" r:id="rId57"/>
    <p:sldId id="360" r:id="rId58"/>
    <p:sldId id="361" r:id="rId59"/>
    <p:sldId id="362" r:id="rId60"/>
    <p:sldId id="363" r:id="rId61"/>
    <p:sldId id="364" r:id="rId62"/>
    <p:sldId id="365" r:id="rId63"/>
    <p:sldId id="366" r:id="rId64"/>
    <p:sldId id="367" r:id="rId65"/>
    <p:sldId id="368" r:id="rId66"/>
    <p:sldId id="369" r:id="rId67"/>
    <p:sldId id="370" r:id="rId68"/>
    <p:sldId id="371" r:id="rId69"/>
    <p:sldId id="372" r:id="rId70"/>
    <p:sldId id="373" r:id="rId71"/>
    <p:sldId id="374" r:id="rId72"/>
    <p:sldId id="375" r:id="rId73"/>
    <p:sldId id="354" r:id="rId74"/>
    <p:sldId id="295" r:id="rId75"/>
    <p:sldId id="296" r:id="rId76"/>
    <p:sldId id="297" r:id="rId77"/>
    <p:sldId id="262" r:id="rId78"/>
    <p:sldId id="355" r:id="rId7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31" autoAdjust="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4A54-4B01-49F4-828D-51A601124E44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508FE52-87B6-4612-90B8-79C2BC8D4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4A54-4B01-49F4-828D-51A601124E44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508FE52-87B6-4612-90B8-79C2BC8D4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4A54-4B01-49F4-828D-51A601124E44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E52-87B6-4612-90B8-79C2BC8D49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4A54-4B01-49F4-828D-51A601124E44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E52-87B6-4612-90B8-79C2BC8D4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4A54-4B01-49F4-828D-51A601124E44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508FE52-87B6-4612-90B8-79C2BC8D49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4A54-4B01-49F4-828D-51A601124E44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E52-87B6-4612-90B8-79C2BC8D4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4A54-4B01-49F4-828D-51A601124E44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E52-87B6-4612-90B8-79C2BC8D4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4A54-4B01-49F4-828D-51A601124E44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E52-87B6-4612-90B8-79C2BC8D4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4A54-4B01-49F4-828D-51A601124E44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E52-87B6-4612-90B8-79C2BC8D49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4A54-4B01-49F4-828D-51A601124E44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E52-87B6-4612-90B8-79C2BC8D4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4A54-4B01-49F4-828D-51A601124E44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8FE52-87B6-4612-90B8-79C2BC8D4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0054A54-4B01-49F4-828D-51A601124E44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508FE52-87B6-4612-90B8-79C2BC8D49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&#1041;&#1072;&#1073;&#1080;&#1085;\&#1052;&#1086;&#1080;%20&#1076;&#1086;&#1082;&#1091;&#1084;&#1077;&#1085;&#1090;&#1099;\&#1052;&#1086;&#1080;%20&#1076;&#1086;&#1082;&#1091;&#1084;&#1077;&#1085;&#1090;&#1099;\&#1059;&#1088;&#1086;&#1082;&#1080;%20&#1075;&#1077;&#1086;&#1075;&#1088;&#1072;&#1092;&#1080;&#1080;\&#1051;&#1072;&#1090;&#1080;&#1085;&#1089;&#1082;&#1072;&#1103;%20&#1040;&#1084;&#1077;&#1088;&#1080;&#1082;&#1072;\amazonka.avi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jpeg"/><Relationship Id="rId4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&#1041;&#1072;&#1073;&#1080;&#1085;\&#1052;&#1086;&#1080;%20&#1076;&#1086;&#1082;&#1091;&#1084;&#1077;&#1085;&#1090;&#1099;\&#1052;&#1086;&#1080;%20&#1076;&#1086;&#1082;&#1091;&#1084;&#1077;&#1085;&#1090;&#1099;\&#1059;&#1088;&#1086;&#1082;&#1080;%20&#1075;&#1077;&#1086;&#1075;&#1088;&#1072;&#1092;&#1080;&#1080;\&#1051;&#1072;&#1090;&#1080;&#1085;&#1089;&#1082;&#1072;&#1103;%20&#1040;&#1084;&#1077;&#1088;&#1080;&#1082;&#1072;\2774.avi" TargetMode="Externa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2.jpeg"/><Relationship Id="rId5" Type="http://schemas.openxmlformats.org/officeDocument/2006/relationships/image" Target="../media/image70.emf"/><Relationship Id="rId4" Type="http://schemas.openxmlformats.org/officeDocument/2006/relationships/oleObject" Target="../embeddings/oleObject3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5.jpeg"/><Relationship Id="rId2" Type="http://schemas.openxmlformats.org/officeDocument/2006/relationships/hyperlink" Target="http://www.vorle.ru/user/pic11030676.jpg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s55.radikal.ru/i149/0808/33/80e22d0e0bdd.jpg" TargetMode="External"/><Relationship Id="rId5" Type="http://schemas.openxmlformats.org/officeDocument/2006/relationships/image" Target="../media/image74.jpeg"/><Relationship Id="rId4" Type="http://schemas.openxmlformats.org/officeDocument/2006/relationships/hyperlink" Target="http://www.oliana.spb.ru/images/stories/Mexico/mexico8.jpg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Иису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8815" y="152400"/>
            <a:ext cx="3864634" cy="3276600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197" name="Picture 5" descr="Сахар голо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091" y="3581400"/>
            <a:ext cx="3933645" cy="3200400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198" name="Picture 6" descr="нищие рабоч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2091" y="152400"/>
            <a:ext cx="3933645" cy="3276600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199" name="amazonka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61781" y="3608388"/>
            <a:ext cx="4209691" cy="3173412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94891" y="188913"/>
            <a:ext cx="8846389" cy="1143000"/>
          </a:xfrm>
          <a:prstGeom prst="rect">
            <a:avLst/>
          </a:prstGeom>
          <a:solidFill>
            <a:schemeClr val="bg1">
              <a:alpha val="81960"/>
            </a:schemeClr>
          </a:solidFill>
          <a:ln w="9525">
            <a:solidFill>
              <a:srgbClr val="0033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>
                <a:solidFill>
                  <a:schemeClr val="tx2"/>
                </a:solidFill>
              </a:rPr>
              <a:t>Тема: «Регион Латинская Америка.</a:t>
            </a:r>
            <a:br>
              <a:rPr lang="ru-RU" sz="2800" dirty="0">
                <a:solidFill>
                  <a:schemeClr val="tx2"/>
                </a:solidFill>
              </a:rPr>
            </a:br>
            <a:r>
              <a:rPr lang="ru-RU" sz="2800" dirty="0">
                <a:solidFill>
                  <a:schemeClr val="tx2"/>
                </a:solidFill>
              </a:rPr>
              <a:t>Общая характеристика». </a:t>
            </a:r>
            <a:endParaRPr lang="ru-RU" sz="4800" b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8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500"/>
                            </p:stCondLst>
                            <p:childTnLst>
                              <p:par>
                                <p:cTn id="2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70" decel="100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770" decel="100000"/>
                                        <p:tgtEl>
                                          <p:spTgt spid="820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3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199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8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9"/>
                  </p:tgtEl>
                </p:cond>
              </p:nextCondLst>
            </p:seq>
          </p:childTnLst>
        </p:cTn>
      </p:par>
    </p:tnLst>
    <p:bldLst>
      <p:bldP spid="820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652838" y="3186113"/>
          <a:ext cx="18383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Пакет" r:id="rId3" imgW="1838160" imgH="485640" progId="Package">
                  <p:embed/>
                </p:oleObj>
              </mc:Choice>
              <mc:Fallback>
                <p:oleObj name="Пакет" r:id="rId3" imgW="1838160" imgH="48564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2838" y="3186113"/>
                        <a:ext cx="183832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3" name="Picture 3" descr="C:\Documents and Settings\USER\Рабочий стол\колумб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1142984"/>
            <a:ext cx="8001056" cy="535785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Христофор  Колумб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USER\Рабочий стол\columbus_zo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000108"/>
            <a:ext cx="7786742" cy="550072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Христофор  Колумб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Рабочий стол\Hristof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142984"/>
            <a:ext cx="7429552" cy="5429288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Христофор  Колумб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Политическая  карта  региона</a:t>
            </a:r>
            <a:endParaRPr lang="ru-RU" dirty="0"/>
          </a:p>
        </p:txBody>
      </p:sp>
      <p:pic>
        <p:nvPicPr>
          <p:cNvPr id="4" name="Picture 15" descr="КАРТА ЛАТИНСКОЙ АМЕРИК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12000"/>
          </a:blip>
          <a:srcRect l="14357" t="5888"/>
          <a:stretch>
            <a:fillRect/>
          </a:stretch>
        </p:blipFill>
        <p:spPr bwMode="auto">
          <a:xfrm>
            <a:off x="357158" y="857232"/>
            <a:ext cx="8501121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2613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Начало  освободительного  движения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ctr"/>
            <a:r>
              <a:rPr lang="ru-RU" dirty="0" smtClean="0"/>
              <a:t>Эрнест  </a:t>
            </a:r>
            <a:r>
              <a:rPr lang="ru-RU" dirty="0" err="1" smtClean="0"/>
              <a:t>Че</a:t>
            </a:r>
            <a:r>
              <a:rPr lang="ru-RU" dirty="0" smtClean="0"/>
              <a:t>  </a:t>
            </a:r>
            <a:r>
              <a:rPr lang="ru-RU" dirty="0" err="1" smtClean="0"/>
              <a:t>Геваро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C:\Documents and Settings\USER\Рабочий стол\че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285860"/>
            <a:ext cx="4572032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err="1" smtClean="0"/>
              <a:t>Команданте</a:t>
            </a:r>
            <a:r>
              <a:rPr lang="ru-RU" sz="4800" b="1" dirty="0" smtClean="0"/>
              <a:t>  </a:t>
            </a:r>
            <a:r>
              <a:rPr lang="ru-RU" sz="4800" b="1" dirty="0" err="1" smtClean="0"/>
              <a:t>Че</a:t>
            </a:r>
            <a:r>
              <a:rPr lang="ru-RU" sz="4800" b="1" dirty="0" smtClean="0"/>
              <a:t>. </a:t>
            </a: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000108"/>
            <a:ext cx="5357849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Пионеры  с  портретом  ЧЕ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000108"/>
            <a:ext cx="7643866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err="1" smtClean="0"/>
              <a:t>Фидель</a:t>
            </a:r>
            <a:r>
              <a:rPr lang="ru-RU" sz="4400" b="1" dirty="0" smtClean="0"/>
              <a:t>  Кастро  Рус</a:t>
            </a:r>
            <a:endParaRPr lang="ru-RU" sz="4400" b="1" dirty="0"/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071546"/>
            <a:ext cx="5572165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USER\Рабочий стол\пеноче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928670"/>
            <a:ext cx="7643866" cy="5643601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ПИНОЧЕТ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USER\Рабочий стол\пеночет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00108"/>
            <a:ext cx="3929090" cy="5643602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b="1" dirty="0" smtClean="0"/>
              <a:t>ПИНОЧЕТ</a:t>
            </a:r>
            <a:endParaRPr lang="ru-RU" dirty="0"/>
          </a:p>
        </p:txBody>
      </p:sp>
      <p:pic>
        <p:nvPicPr>
          <p:cNvPr id="4" name="Picture 2" descr="C:\Documents and Settings\USER\Рабочий стол\пе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000108"/>
            <a:ext cx="4000528" cy="557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артинка 3 из 18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87884"/>
            <a:ext cx="5286412" cy="6503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Картинка 12 из 18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00108"/>
            <a:ext cx="8072494" cy="5500726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Сальвадор  </a:t>
            </a:r>
            <a:r>
              <a:rPr lang="ru-RU" b="1" dirty="0" err="1" smtClean="0"/>
              <a:t>Альенде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Лидер чилийских коммунистов</a:t>
            </a:r>
            <a:br>
              <a:rPr lang="ru-RU" b="1" dirty="0" smtClean="0"/>
            </a:br>
            <a:r>
              <a:rPr lang="ru-RU" b="1" dirty="0" smtClean="0"/>
              <a:t> Луис Корвалан.</a:t>
            </a:r>
            <a:endParaRPr lang="ru-RU" b="1" dirty="0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364333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071678"/>
            <a:ext cx="445770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329254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Территория Латинской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Aмерики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протягивается с севера на юг на 13 тыс. км, а с запада на восток максимально на 5 тыс. км.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5"/>
          <p:cNvSpPr>
            <a:spLocks noChangeArrowheads="1"/>
          </p:cNvSpPr>
          <p:nvPr/>
        </p:nvSpPr>
        <p:spPr bwMode="auto">
          <a:xfrm>
            <a:off x="1963948" y="692150"/>
            <a:ext cx="1630392" cy="371513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ru-RU"/>
          </a:p>
        </p:txBody>
      </p:sp>
      <p:sp>
        <p:nvSpPr>
          <p:cNvPr id="15364" name="Oval 4"/>
          <p:cNvSpPr>
            <a:spLocks noChangeArrowheads="1"/>
          </p:cNvSpPr>
          <p:nvPr/>
        </p:nvSpPr>
        <p:spPr bwMode="auto">
          <a:xfrm>
            <a:off x="2159480" y="765175"/>
            <a:ext cx="1239328" cy="863600"/>
          </a:xfrm>
          <a:prstGeom prst="ellipse">
            <a:avLst/>
          </a:prstGeom>
          <a:solidFill>
            <a:srgbClr val="FFCC00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46 </a:t>
            </a:r>
          </a:p>
          <a:p>
            <a:pPr algn="ctr">
              <a:defRPr/>
            </a:pPr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государств</a:t>
            </a:r>
            <a:endParaRPr lang="ru-RU" b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365" name="Oval 5"/>
          <p:cNvSpPr>
            <a:spLocks noChangeArrowheads="1"/>
          </p:cNvSpPr>
          <p:nvPr/>
        </p:nvSpPr>
        <p:spPr bwMode="auto">
          <a:xfrm>
            <a:off x="1963948" y="1773238"/>
            <a:ext cx="1630392" cy="792162"/>
          </a:xfrm>
          <a:prstGeom prst="ellipse">
            <a:avLst/>
          </a:prstGeom>
          <a:solidFill>
            <a:srgbClr val="99CC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33 суверенных</a:t>
            </a:r>
          </a:p>
          <a:p>
            <a:pPr algn="ctr"/>
            <a:r>
              <a:rPr lang="ru-RU" dirty="0"/>
              <a:t>государств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0" y="0"/>
            <a:ext cx="1897811" cy="6884988"/>
            <a:chOff x="0" y="-17"/>
            <a:chExt cx="1592" cy="4798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-17"/>
              <a:ext cx="1592" cy="3265"/>
              <a:chOff x="0" y="0"/>
              <a:chExt cx="2236" cy="4382"/>
            </a:xfrm>
          </p:grpSpPr>
          <p:pic>
            <p:nvPicPr>
              <p:cNvPr id="8210" name="Picture 7" descr="Копия (3) форзац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contrast="24000"/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227" cy="1957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11" name="Picture 8" descr="Копия (2) форзац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contrast="24000"/>
              </a:blip>
              <a:srcRect/>
              <a:stretch>
                <a:fillRect/>
              </a:stretch>
            </p:blipFill>
            <p:spPr bwMode="auto">
              <a:xfrm>
                <a:off x="5" y="1933"/>
                <a:ext cx="2231" cy="2449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8209" name="Picture 9" descr="Копия форзац"/>
            <p:cNvPicPr>
              <a:picLocks noChangeAspect="1" noChangeArrowheads="1"/>
            </p:cNvPicPr>
            <p:nvPr/>
          </p:nvPicPr>
          <p:blipFill>
            <a:blip r:embed="rId4" cstate="print">
              <a:lum contrast="24000"/>
            </a:blip>
            <a:srcRect/>
            <a:stretch>
              <a:fillRect/>
            </a:stretch>
          </p:blipFill>
          <p:spPr bwMode="auto">
            <a:xfrm>
              <a:off x="0" y="3249"/>
              <a:ext cx="1592" cy="153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</p:pic>
      </p:grpSp>
      <p:sp>
        <p:nvSpPr>
          <p:cNvPr id="8198" name="WordArt 12"/>
          <p:cNvSpPr>
            <a:spLocks noChangeArrowheads="1" noChangeShapeType="1" noTextEdit="1"/>
          </p:cNvSpPr>
          <p:nvPr/>
        </p:nvSpPr>
        <p:spPr bwMode="auto">
          <a:xfrm>
            <a:off x="2093344" y="44450"/>
            <a:ext cx="6847936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CCFF"/>
                </a:solidFill>
                <a:latin typeface="Arial"/>
                <a:cs typeface="Arial"/>
              </a:rPr>
              <a:t>Политическая карта региона.</a:t>
            </a: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3561272" y="1052513"/>
            <a:ext cx="5549660" cy="578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ru-RU" sz="2100"/>
              <a:t>    В настоящее время в пределах региона распо-ложено 46 государств и владений некоторых стран Европы и США.  Независимых </a:t>
            </a:r>
            <a:r>
              <a:rPr lang="ru-RU" sz="21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государств в</a:t>
            </a:r>
            <a:r>
              <a:rPr lang="ru-RU" sz="2100"/>
              <a:t> </a:t>
            </a:r>
            <a:r>
              <a:rPr lang="ru-RU" sz="21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регионе 33</a:t>
            </a:r>
            <a:r>
              <a:rPr lang="ru-RU" sz="2100"/>
              <a:t>.</a:t>
            </a:r>
          </a:p>
          <a:p>
            <a:pPr algn="just">
              <a:lnSpc>
                <a:spcPct val="110000"/>
              </a:lnSpc>
              <a:defRPr/>
            </a:pPr>
            <a:r>
              <a:rPr lang="ru-RU" sz="2100"/>
              <a:t>    По </a:t>
            </a:r>
            <a:r>
              <a:rPr lang="ru-RU" sz="21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форме правления</a:t>
            </a:r>
            <a:r>
              <a:rPr lang="ru-RU" sz="2100"/>
              <a:t> страны Латинской Аме-рики отличаются большой однородностью. Все они являются республиками. Особое место занимает </a:t>
            </a:r>
            <a:r>
              <a:rPr lang="ru-RU" sz="21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Куба</a:t>
            </a:r>
            <a:r>
              <a:rPr lang="ru-RU" sz="2100"/>
              <a:t> – единственная страна региона, относящаяся к социалистическим государствам.</a:t>
            </a:r>
          </a:p>
          <a:p>
            <a:pPr algn="just">
              <a:lnSpc>
                <a:spcPct val="110000"/>
              </a:lnSpc>
              <a:defRPr/>
            </a:pPr>
            <a:r>
              <a:rPr lang="ru-RU" sz="2100"/>
              <a:t>    По форме </a:t>
            </a:r>
            <a:r>
              <a:rPr lang="ru-RU" sz="21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административно-территориально-го устройства</a:t>
            </a:r>
            <a:r>
              <a:rPr lang="ru-RU" sz="2100"/>
              <a:t> в Латинской Америке преоб-ладают унитарные государства. Четыре самых крупных её страны и одно государство Вест-Индии имеют федеративное устройство.</a:t>
            </a:r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2746075" y="1630364"/>
            <a:ext cx="0" cy="142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2028646" y="2708275"/>
            <a:ext cx="1434860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/>
            <a:r>
              <a:rPr lang="ru-RU"/>
              <a:t>Республики</a:t>
            </a:r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2746075" y="2565401"/>
            <a:ext cx="0" cy="142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1963947" y="3235326"/>
            <a:ext cx="717431" cy="193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/>
            <a:r>
              <a:rPr lang="ru-RU" sz="600"/>
              <a:t>УНИТАРНЫЕ</a:t>
            </a: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2028646" y="3514725"/>
            <a:ext cx="1500996" cy="284163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/>
            <a:r>
              <a:rPr lang="ru-RU" sz="1200"/>
              <a:t>ФЕДЕРАТИВНЫЕ</a:t>
            </a:r>
          </a:p>
        </p:txBody>
      </p:sp>
      <p:sp>
        <p:nvSpPr>
          <p:cNvPr id="15382" name="Line 22"/>
          <p:cNvSpPr>
            <a:spLocks noChangeShapeType="1"/>
          </p:cNvSpPr>
          <p:nvPr/>
        </p:nvSpPr>
        <p:spPr bwMode="auto">
          <a:xfrm>
            <a:off x="2355011" y="3070226"/>
            <a:ext cx="0" cy="142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5383" name="Line 23"/>
          <p:cNvSpPr>
            <a:spLocks noChangeShapeType="1"/>
          </p:cNvSpPr>
          <p:nvPr/>
        </p:nvSpPr>
        <p:spPr bwMode="auto">
          <a:xfrm>
            <a:off x="3201838" y="3141664"/>
            <a:ext cx="0" cy="358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5384" name="AutoShape 24"/>
          <p:cNvSpPr>
            <a:spLocks noChangeArrowheads="1"/>
          </p:cNvSpPr>
          <p:nvPr/>
        </p:nvSpPr>
        <p:spPr bwMode="auto">
          <a:xfrm>
            <a:off x="2028646" y="4005263"/>
            <a:ext cx="1108494" cy="1439862"/>
          </a:xfrm>
          <a:prstGeom prst="wedgeRectCallout">
            <a:avLst>
              <a:gd name="adj1" fmla="val 55190"/>
              <a:gd name="adj2" fmla="val -6312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r>
              <a:rPr lang="ru-RU" sz="1400"/>
              <a:t>Бразилия,</a:t>
            </a:r>
          </a:p>
          <a:p>
            <a:r>
              <a:rPr lang="ru-RU" sz="1400"/>
              <a:t>Мексика,</a:t>
            </a:r>
          </a:p>
          <a:p>
            <a:r>
              <a:rPr lang="ru-RU" sz="1400"/>
              <a:t>Аргентина,</a:t>
            </a:r>
          </a:p>
          <a:p>
            <a:r>
              <a:rPr lang="ru-RU" sz="1400"/>
              <a:t>Венесуэла,</a:t>
            </a:r>
          </a:p>
          <a:p>
            <a:r>
              <a:rPr lang="ru-RU" sz="1400"/>
              <a:t>Сент-Китс и Невис.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  <p:bldP spid="15365" grpId="0" animBg="1"/>
      <p:bldP spid="15374" grpId="0" animBg="1"/>
      <p:bldP spid="15376" grpId="0" animBg="1"/>
      <p:bldP spid="15378" grpId="0" animBg="1"/>
      <p:bldP spid="15379" grpId="0" animBg="1"/>
      <p:bldP spid="15380" grpId="0" animBg="1"/>
      <p:bldP spid="15382" grpId="0" animBg="1"/>
      <p:bldP spid="15383" grpId="0" animBg="1"/>
      <p:bldP spid="1538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114300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ПЛАН  ХАРАКТЕРИСТИКИ  ЭГП  Региона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785794"/>
            <a:ext cx="8429684" cy="5857916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Положение по отношению к соседним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странам.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Выход  к  океанам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Положение по отношению к главным  сухопутным и        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морским транспортным путям.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Положение по отношению к главным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топливно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сырьевым базам, промышленным и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сельскохо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зяйственным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районам.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Положение по отношению к главным районам сбыта   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продукции.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Общий вывод о влиянии ЭГП на развитие и раз- 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мещении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хозяйства страны.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Природно</a:t>
            </a:r>
            <a:r>
              <a:rPr lang="ru-RU" b="1" dirty="0" smtClean="0"/>
              <a:t> – ресурсный  потенциал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1986" name="Picture 2" descr="C:\Documents and Settings\USER\Рабочий стол\карта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142984"/>
            <a:ext cx="6929485" cy="55007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Результат  выветривания</a:t>
            </a:r>
            <a:endParaRPr lang="ru-RU" b="1" dirty="0"/>
          </a:p>
        </p:txBody>
      </p:sp>
      <p:pic>
        <p:nvPicPr>
          <p:cNvPr id="52226" name="Picture 2" descr="C:\Documents and Settings\USER\Рабочий стол\формы  выветривания  в  горах  Серра-да-Иантикейра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857232"/>
            <a:ext cx="8286808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Климат</a:t>
            </a:r>
            <a:endParaRPr lang="ru-RU" b="1" dirty="0"/>
          </a:p>
        </p:txBody>
      </p:sp>
      <p:pic>
        <p:nvPicPr>
          <p:cNvPr id="53250" name="Picture 2" descr="C:\Documents and Settings\USER\Рабочий стол\s_ameri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000108"/>
            <a:ext cx="5500725" cy="55007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910271">
            <a:off x="6257925" y="357188"/>
            <a:ext cx="2886075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3643314"/>
            <a:ext cx="242889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52247">
            <a:off x="571472" y="357166"/>
            <a:ext cx="2928958" cy="3076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283739">
            <a:off x="0" y="747713"/>
            <a:ext cx="30003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368758">
            <a:off x="4865971" y="948398"/>
            <a:ext cx="3575617" cy="260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3929066"/>
            <a:ext cx="414340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8306" name="Picture 2" descr="C:\Documents and Settings\USER\Рабочий стол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211051" cy="8953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571480"/>
            <a:ext cx="2714625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500042"/>
            <a:ext cx="257176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3714752"/>
            <a:ext cx="250033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3714752"/>
            <a:ext cx="271464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4429125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857232"/>
            <a:ext cx="3643338" cy="4691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429000"/>
            <a:ext cx="5214938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14290"/>
            <a:ext cx="450059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57166"/>
            <a:ext cx="7715303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3571876"/>
            <a:ext cx="350046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571480"/>
            <a:ext cx="485778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42875"/>
            <a:ext cx="8229600" cy="642938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B050"/>
                </a:solidFill>
                <a:latin typeface="Monotype Corsiva" pitchFamily="66" charset="0"/>
              </a:rPr>
              <a:t>Амазонка</a:t>
            </a:r>
            <a:endParaRPr lang="ru-RU" sz="5400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pic>
        <p:nvPicPr>
          <p:cNvPr id="4" name="Picture 2" descr="C:\Documents and Settings\USER\Рабочий стол\долина  реки  Амазонка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8715436" cy="55721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Documents and Settings\USER\Рабочий стол\хижина  на  берегу  Амазонки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857232"/>
            <a:ext cx="8072494" cy="50720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Documents and Settings\USER\Рабочий стол\Амазонка  протекает  среди  густых  тропических  лесов - сельвы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7"/>
            <a:ext cx="8358246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Documents and Settings\USER\Рабочий стол\торговые  суда  на  Амазонке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2"/>
            <a:ext cx="8001056" cy="5429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Monotype Corsiva" pitchFamily="66" charset="0"/>
              </a:rPr>
              <a:t>Закат  на  Амазонке</a:t>
            </a:r>
            <a:endParaRPr lang="ru-RU" sz="40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0178" name="Picture 2" descr="C:\Documents and Settings\USER\Рабочий стол\закат  на  Амазонке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14398"/>
            <a:ext cx="8572560" cy="564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83188"/>
          </a:xfrm>
        </p:spPr>
        <p:txBody>
          <a:bodyPr>
            <a:normAutofit/>
          </a:bodyPr>
          <a:lstStyle/>
          <a:p>
            <a:pPr algn="ctr"/>
            <a:r>
              <a:rPr lang="ru-RU" sz="9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Население</a:t>
            </a:r>
            <a:br>
              <a:rPr lang="ru-RU" sz="9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9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620 </a:t>
            </a:r>
            <a:r>
              <a:rPr lang="ru-RU" sz="5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чел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6202393" y="417513"/>
          <a:ext cx="2842404" cy="400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2" name="Диаграмма" r:id="rId3" imgW="4934038" imgH="4486399" progId="MSGraph.Chart.8">
                  <p:embed followColorScheme="full"/>
                </p:oleObj>
              </mc:Choice>
              <mc:Fallback>
                <p:oleObj name="Диаграмма" r:id="rId3" imgW="4934038" imgH="4486399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2393" y="417513"/>
                        <a:ext cx="2842404" cy="4005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6333227" y="44451"/>
            <a:ext cx="27362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400"/>
              <a:t>Естественный прирост населения</a:t>
            </a:r>
          </a:p>
          <a:p>
            <a:pPr algn="ctr"/>
            <a:r>
              <a:rPr lang="ru-RU" sz="1400"/>
              <a:t>Латинской Америки.</a:t>
            </a:r>
            <a:endParaRPr lang="ru-RU" sz="1400" b="0"/>
          </a:p>
        </p:txBody>
      </p:sp>
      <p:pic>
        <p:nvPicPr>
          <p:cNvPr id="3076" name="Picture 6" descr="рождаемость мира"/>
          <p:cNvPicPr>
            <a:picLocks noChangeAspect="1" noChangeArrowheads="1"/>
          </p:cNvPicPr>
          <p:nvPr/>
        </p:nvPicPr>
        <p:blipFill>
          <a:blip r:embed="rId5" cstate="print"/>
          <a:srcRect l="2095" t="29271" r="69391" b="151"/>
          <a:stretch>
            <a:fillRect/>
          </a:stretch>
        </p:blipFill>
        <p:spPr bwMode="auto">
          <a:xfrm>
            <a:off x="138023" y="981076"/>
            <a:ext cx="2878347" cy="48244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077" name="Picture 7" descr="рождаемость мира"/>
          <p:cNvPicPr>
            <a:picLocks noChangeAspect="1" noChangeArrowheads="1"/>
          </p:cNvPicPr>
          <p:nvPr/>
        </p:nvPicPr>
        <p:blipFill>
          <a:blip r:embed="rId5" cstate="print"/>
          <a:srcRect l="34839" t="84802" r="34575" b="948"/>
          <a:stretch>
            <a:fillRect/>
          </a:stretch>
        </p:blipFill>
        <p:spPr bwMode="auto">
          <a:xfrm>
            <a:off x="138023" y="5907088"/>
            <a:ext cx="2868283" cy="906462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078" name="Picture 8" descr="смертность мира"/>
          <p:cNvPicPr>
            <a:picLocks noChangeAspect="1" noChangeArrowheads="1"/>
          </p:cNvPicPr>
          <p:nvPr/>
        </p:nvPicPr>
        <p:blipFill>
          <a:blip r:embed="rId6" cstate="print"/>
          <a:srcRect l="1682" t="32803" r="72562"/>
          <a:stretch>
            <a:fillRect/>
          </a:stretch>
        </p:blipFill>
        <p:spPr bwMode="auto">
          <a:xfrm>
            <a:off x="3201838" y="981076"/>
            <a:ext cx="3000554" cy="48244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079" name="Picture 9" descr="смертность мира"/>
          <p:cNvPicPr>
            <a:picLocks noChangeAspect="1" noChangeArrowheads="1"/>
          </p:cNvPicPr>
          <p:nvPr/>
        </p:nvPicPr>
        <p:blipFill>
          <a:blip r:embed="rId6" cstate="print"/>
          <a:srcRect l="34608" t="86839" r="37175" b="1308"/>
          <a:stretch>
            <a:fillRect/>
          </a:stretch>
        </p:blipFill>
        <p:spPr bwMode="auto">
          <a:xfrm>
            <a:off x="3201838" y="5905500"/>
            <a:ext cx="3000554" cy="9080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080" name="Text Box 10"/>
          <p:cNvSpPr txBox="1">
            <a:spLocks noChangeArrowheads="1"/>
          </p:cNvSpPr>
          <p:nvPr/>
        </p:nvSpPr>
        <p:spPr bwMode="auto">
          <a:xfrm>
            <a:off x="251604" y="114300"/>
            <a:ext cx="6036437" cy="402291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 sz="2000"/>
              <a:t>Воспроизводство населения и естественный прирост.</a:t>
            </a:r>
          </a:p>
        </p:txBody>
      </p:sp>
      <p:sp>
        <p:nvSpPr>
          <p:cNvPr id="3081" name="Text Box 11"/>
          <p:cNvSpPr txBox="1">
            <a:spLocks noChangeArrowheads="1"/>
          </p:cNvSpPr>
          <p:nvPr/>
        </p:nvSpPr>
        <p:spPr bwMode="auto">
          <a:xfrm>
            <a:off x="90578" y="620714"/>
            <a:ext cx="3132822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 sz="2000" i="1"/>
              <a:t>Карты атласа стр. 10-11.</a:t>
            </a:r>
          </a:p>
        </p:txBody>
      </p:sp>
      <p:sp>
        <p:nvSpPr>
          <p:cNvPr id="3082" name="Text Box 12"/>
          <p:cNvSpPr txBox="1">
            <a:spLocks noChangeArrowheads="1"/>
          </p:cNvSpPr>
          <p:nvPr/>
        </p:nvSpPr>
        <p:spPr bwMode="auto">
          <a:xfrm>
            <a:off x="6251276" y="4508501"/>
            <a:ext cx="2820838" cy="2587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ru-RU" i="1"/>
              <a:t>    Проанализировав карты и диаграмму,  можно  сделать вывод, что для  Лат. Амери-ки характерен  </a:t>
            </a:r>
            <a:r>
              <a:rPr lang="en-US" i="1"/>
              <a:t>II</a:t>
            </a:r>
            <a:r>
              <a:rPr lang="ru-RU" i="1"/>
              <a:t>  тип восп-роизводства. Это влияет на численность  и  возрастную структуру населения  регио-на.</a:t>
            </a: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3201838" y="1519238"/>
            <a:ext cx="3000554" cy="180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just"/>
            <a:r>
              <a:rPr lang="ru-RU" sz="1400"/>
              <a:t>1. Рассмотрим тематическую карту «Рождаемость». Как видно, на карте преобладающий цвет – желтый, следовательно, число родившихся за год на 1000 жителей Лат. Америки составляет в среднем 25 чел. (Рассмотрев карту, щелкни мышку 2 раза).</a:t>
            </a:r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138023" y="1700214"/>
            <a:ext cx="2868283" cy="1590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just"/>
            <a:r>
              <a:rPr lang="ru-RU" sz="1400"/>
              <a:t>2. Рассмотрим тематическую карту «Смертность». Как видно, на карте преобладает светло-зелёная окрас-ка, следовательно, число умерших за год на 1000 жителей Лат. Америки составляет в среднем 7 чел. </a:t>
            </a:r>
          </a:p>
        </p:txBody>
      </p:sp>
      <p:sp>
        <p:nvSpPr>
          <p:cNvPr id="3085" name="Text Box 15"/>
          <p:cNvSpPr txBox="1">
            <a:spLocks noChangeArrowheads="1"/>
          </p:cNvSpPr>
          <p:nvPr/>
        </p:nvSpPr>
        <p:spPr bwMode="auto">
          <a:xfrm>
            <a:off x="1180382" y="1016000"/>
            <a:ext cx="1911783" cy="402291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 sz="2000"/>
              <a:t>«Рождаемость»</a:t>
            </a:r>
          </a:p>
        </p:txBody>
      </p:sp>
      <p:sp>
        <p:nvSpPr>
          <p:cNvPr id="3086" name="Text Box 16"/>
          <p:cNvSpPr txBox="1">
            <a:spLocks noChangeArrowheads="1"/>
          </p:cNvSpPr>
          <p:nvPr/>
        </p:nvSpPr>
        <p:spPr bwMode="auto">
          <a:xfrm>
            <a:off x="4490049" y="1006475"/>
            <a:ext cx="1717435" cy="402291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 sz="2000"/>
              <a:t>«Смертность»</a:t>
            </a: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138023" y="3443288"/>
            <a:ext cx="6064370" cy="24213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/>
              <a:t>Теперь проанализируем, полученные сведения из карт и рассмотрим диаграмму «Естественный прирост». Зелёный столбик показывает количество родившихся за год на 1000 жителей (25), синий столбик – количество умерших за год на 1000 жителей (7). А сиреневый столбик показывает разницу между числом родившихся и умерших (25 – 7 = 18). Значит численность населения Лат. Америки растет со скоростью 18 чел. на 1000 жителей в год. («Если тебе не лень?» Рассчитайте, зная численность населения Лат. Америки на 2000 г, сколько жителей стало в это регионе в 2001 и т.д.). </a:t>
            </a:r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1906438" y="1484313"/>
            <a:ext cx="2834472" cy="40229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ru-RU" sz="2000"/>
              <a:t>Щелкни мышкой 2 раза.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92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92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70" decel="100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770" decel="100000"/>
                                        <p:tgtEl>
                                          <p:spTgt spid="92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9220" grpId="0"/>
      <p:bldP spid="9229" grpId="0" animBg="1"/>
      <p:bldP spid="9229" grpId="1" animBg="1"/>
      <p:bldP spid="9230" grpId="0" animBg="1"/>
      <p:bldP spid="9230" grpId="1" animBg="1"/>
      <p:bldP spid="9233" grpId="0" animBg="1"/>
      <p:bldP spid="923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4"/>
          <p:cNvSpPr>
            <a:spLocks noChangeArrowheads="1" noChangeShapeType="1" noTextEdit="1"/>
          </p:cNvSpPr>
          <p:nvPr/>
        </p:nvSpPr>
        <p:spPr bwMode="auto">
          <a:xfrm>
            <a:off x="71887" y="-26988"/>
            <a:ext cx="7825597" cy="57150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Этнический состав населения.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56072" y="723901"/>
            <a:ext cx="6537384" cy="18796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/>
            <a:r>
              <a:rPr lang="ru-RU" sz="2000" i="1"/>
              <a:t>    </a:t>
            </a:r>
            <a:r>
              <a:rPr lang="ru-RU" sz="1600" i="1"/>
              <a:t>Для  этнического  расового  состава  населения  Латинской  Америки  ха-рактерна большая сложность, что связано с особенностью её историчес-кого развития. Многие представители крупных этносов образовались в этом регионе уже в новое время. В их формировании участвовали три главных элемента:  коренное  индейское население, эмигранты из стран Европы и рабы, вывозившиеся из Африки.</a:t>
            </a:r>
          </a:p>
        </p:txBody>
      </p:sp>
      <p:pic>
        <p:nvPicPr>
          <p:cNvPr id="9220" name="Picture 6" descr="Ацте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87" y="2638425"/>
            <a:ext cx="2787770" cy="4103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21" name="Picture 7" descr="Мачу-Пикчу древний город инк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50657" y="4913314"/>
            <a:ext cx="2021457" cy="1755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22" name="Picture 8" descr="Инк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0695" y="2781301"/>
            <a:ext cx="1791419" cy="2005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6984521" y="4856164"/>
            <a:ext cx="1899250" cy="740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z="1400">
                <a:effectLst>
                  <a:outerShdw blurRad="38100" dist="38100" dir="2700000" algn="tl">
                    <a:srgbClr val="C0C0C0"/>
                  </a:outerShdw>
                </a:effectLst>
              </a:rPr>
              <a:t>Мачу-Пикчу – древний </a:t>
            </a:r>
          </a:p>
          <a:p>
            <a:pPr>
              <a:defRPr/>
            </a:pPr>
            <a:r>
              <a:rPr lang="ru-RU" sz="1400">
                <a:effectLst>
                  <a:outerShdw blurRad="38100" dist="38100" dir="2700000" algn="tl">
                    <a:srgbClr val="C0C0C0"/>
                  </a:outerShdw>
                </a:effectLst>
              </a:rPr>
              <a:t>город инков.</a:t>
            </a:r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7189" y="2565400"/>
            <a:ext cx="1967760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 sz="1400"/>
              <a:t>Древний храм ацтеков.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876910" y="2420939"/>
            <a:ext cx="4060166" cy="551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ru-RU" sz="1400"/>
              <a:t>    </a:t>
            </a:r>
            <a:r>
              <a:rPr lang="ru-RU" sz="1600"/>
              <a:t>Сохранившиеся  памятники  доколумбового периода  свидетельствуют  о  высоком  уровне  развития  культуры ацтеков, майя и инков.  </a:t>
            </a:r>
          </a:p>
          <a:p>
            <a:r>
              <a:rPr lang="ru-RU" sz="1600"/>
              <a:t>    Эта  культура  была  полностью  разрушена испано-португальскими завоевателями. </a:t>
            </a:r>
          </a:p>
          <a:p>
            <a:pPr algn="just"/>
            <a:r>
              <a:rPr lang="ru-RU" sz="1600"/>
              <a:t>    Эрнандес  Кортес  в  1521  г.   с  невероятной жестокостью  разрушил  государство ацтеков. Франциско Писсаро  с  такой  же жестокостью уничтожил  государство  инков.  В  1532  г.  он обманным путем  захватил  Верховного  Инку Атаульпу,  который  в  обмен на свою свободу предложил   неслыханный  выкуп:  заполнить золотом комнату, в которой он  был  в  заклю-чении.  Верховный  Инка  сдержал свое слово, но испанцы, получив золото, казнили его.</a:t>
            </a:r>
          </a:p>
          <a:p>
            <a:r>
              <a:rPr lang="ru-RU" sz="1600"/>
              <a:t>До прибытия Колумба численность коренного населения составляла 20 млн. чел., а в 1521 г. – 7,3 млн. чел.</a:t>
            </a:r>
          </a:p>
        </p:txBody>
      </p:sp>
      <p:pic>
        <p:nvPicPr>
          <p:cNvPr id="10252" name="2774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6" cstate="print">
            <a:lum bright="-8000" contrast="4000"/>
          </a:blip>
          <a:srcRect/>
          <a:stretch>
            <a:fillRect/>
          </a:stretch>
        </p:blipFill>
        <p:spPr bwMode="auto">
          <a:xfrm>
            <a:off x="6724291" y="596901"/>
            <a:ext cx="2288875" cy="1895475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665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0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0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2"/>
                  </p:tgtEl>
                </p:cond>
              </p:nextCondLst>
            </p:seq>
            <p:video>
              <p:cMediaNode numSld="45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52"/>
                </p:tgtEl>
              </p:cMediaNode>
            </p:video>
          </p:childTnLst>
        </p:cTn>
      </p:par>
    </p:tnLst>
    <p:bldLst>
      <p:bldP spid="1025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храм  воинов  Чичен-Ице. 9-12  вв. Кулльтура  майя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8429683" cy="5429288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642941"/>
          </a:xfrm>
        </p:spPr>
        <p:txBody>
          <a:bodyPr>
            <a:noAutofit/>
          </a:bodyPr>
          <a:lstStyle/>
          <a:p>
            <a:r>
              <a:rPr lang="ru-RU" sz="3200" dirty="0" smtClean="0"/>
              <a:t>«Храм воинов» в Чичен-Ице. 9-12 вв.  Культура  майя</a:t>
            </a:r>
            <a:endParaRPr lang="ru-RU" sz="32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Рабочий стол\Столица  государства  ацтеков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8286808" cy="4857783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Столица  государства  ацтеков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Рабочий стол\Камень  солнца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5" y="1071546"/>
            <a:ext cx="6786611" cy="5286411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Камень  солнца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4"/>
          <p:cNvSpPr>
            <a:spLocks noChangeArrowheads="1" noChangeShapeType="1" noTextEdit="1"/>
          </p:cNvSpPr>
          <p:nvPr/>
        </p:nvSpPr>
        <p:spPr bwMode="auto">
          <a:xfrm>
            <a:off x="71887" y="115888"/>
            <a:ext cx="7825597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Этнический состав населения.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20770" y="836614"/>
            <a:ext cx="8820510" cy="1633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z="2000"/>
              <a:t>Почти полное истребление индейцев поставило перед колонизаторами вопрос о рабочей  силе,  который  был  разрешен  путем  ввоза  негров-рабов  из  Африки. Общая численность привезенных в Америку негров составила 10 млн. чел.  </a:t>
            </a:r>
          </a:p>
          <a:p>
            <a:pPr>
              <a:defRPr/>
            </a:pPr>
            <a:r>
              <a:rPr lang="ru-RU" sz="2000"/>
              <a:t>                        </a:t>
            </a:r>
            <a:r>
              <a:rPr lang="ru-RU" sz="20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Так сложились три главных расово-этнических элемента.</a:t>
            </a:r>
          </a:p>
        </p:txBody>
      </p:sp>
      <p:pic>
        <p:nvPicPr>
          <p:cNvPr id="11270" name="Picture 6" descr="pop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0767" y="3022600"/>
            <a:ext cx="1381664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 descr="pop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382" y="3078163"/>
            <a:ext cx="13787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494582" y="2454275"/>
            <a:ext cx="2451290" cy="371513"/>
          </a:xfrm>
          <a:prstGeom prst="rect">
            <a:avLst/>
          </a:prstGeom>
          <a:solidFill>
            <a:srgbClr val="FFFF66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/>
              <a:t>КОРЕННОЕ НАСЕЛЕНИЕ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4032849" y="2338389"/>
            <a:ext cx="1654917" cy="6485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ru-RU"/>
              <a:t>ЕВРОПЕЙСКИЕ </a:t>
            </a:r>
          </a:p>
          <a:p>
            <a:pPr algn="ctr"/>
            <a:r>
              <a:rPr lang="ru-RU"/>
              <a:t>ПЕРЕСЕЛЕНЦЫ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6682596" y="2452689"/>
            <a:ext cx="1457428" cy="371513"/>
          </a:xfrm>
          <a:prstGeom prst="rect">
            <a:avLst/>
          </a:prstGeom>
          <a:solidFill>
            <a:schemeClr val="bg2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/>
              <a:t>АФРИКАНЦЫ</a:t>
            </a:r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1186133" y="2795588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2497348" y="2795588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/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700178" y="3276600"/>
            <a:ext cx="1982059" cy="34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 sz="1600"/>
              <a:t>ИЦТЕКИ            МАЙЯ</a:t>
            </a:r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4843733" y="2947988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/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3486510" y="3467100"/>
            <a:ext cx="1475061" cy="83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ru-RU" sz="1600"/>
              <a:t>ИСПАНЦЫ,</a:t>
            </a:r>
          </a:p>
          <a:p>
            <a:pPr algn="ctr"/>
            <a:r>
              <a:rPr lang="ru-RU" sz="1600"/>
              <a:t>ПОРТУГАЛЬЦЫ</a:t>
            </a:r>
          </a:p>
          <a:p>
            <a:pPr algn="ctr"/>
            <a:r>
              <a:rPr lang="ru-RU" sz="1600"/>
              <a:t>(КРЕОЛЫ)</a:t>
            </a:r>
            <a:endParaRPr lang="ru-RU"/>
          </a:p>
        </p:txBody>
      </p:sp>
      <p:pic>
        <p:nvPicPr>
          <p:cNvPr id="11280" name="Picture 16" descr="pop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3084" y="3022600"/>
            <a:ext cx="1381664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3105509" y="4395789"/>
            <a:ext cx="1049239" cy="3715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66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/>
              <a:t>МЕТИСЫ</a:t>
            </a:r>
            <a:endParaRPr lang="ru-RU" sz="2000"/>
          </a:p>
        </p:txBody>
      </p:sp>
      <p:pic>
        <p:nvPicPr>
          <p:cNvPr id="11282" name="Picture 18" descr="pop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9710" y="4797425"/>
            <a:ext cx="1381664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6159260" y="4395789"/>
            <a:ext cx="856751" cy="3715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/>
              <a:t>МУЛАТ</a:t>
            </a:r>
          </a:p>
        </p:txBody>
      </p:sp>
      <p:pic>
        <p:nvPicPr>
          <p:cNvPr id="11284" name="Picture 20" descr="pop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67091" y="4797425"/>
            <a:ext cx="1381664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4761782" y="6148389"/>
            <a:ext cx="911125" cy="371513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/>
              <a:t>САМБО</a:t>
            </a:r>
          </a:p>
        </p:txBody>
      </p:sp>
      <p:pic>
        <p:nvPicPr>
          <p:cNvPr id="11286" name="Picture 22" descr="pop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07303" y="4941889"/>
            <a:ext cx="1381664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7" name="Line 23"/>
          <p:cNvSpPr>
            <a:spLocks noChangeShapeType="1"/>
          </p:cNvSpPr>
          <p:nvPr/>
        </p:nvSpPr>
        <p:spPr bwMode="auto">
          <a:xfrm>
            <a:off x="1807234" y="4319588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/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>
            <a:off x="1807234" y="6453188"/>
            <a:ext cx="27604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/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>
            <a:off x="1807234" y="4700588"/>
            <a:ext cx="124220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/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7673197" y="4319588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/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 flipH="1">
            <a:off x="5947914" y="6453188"/>
            <a:ext cx="172528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/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 flipH="1">
            <a:off x="7190118" y="4624388"/>
            <a:ext cx="48307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/>
          </a:p>
        </p:txBody>
      </p:sp>
      <p:sp>
        <p:nvSpPr>
          <p:cNvPr id="11293" name="Line 29"/>
          <p:cNvSpPr>
            <a:spLocks noChangeShapeType="1"/>
          </p:cNvSpPr>
          <p:nvPr/>
        </p:nvSpPr>
        <p:spPr bwMode="auto">
          <a:xfrm>
            <a:off x="4912744" y="4243388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/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 flipH="1">
            <a:off x="4360653" y="4700588"/>
            <a:ext cx="5520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/>
          </a:p>
        </p:txBody>
      </p:sp>
      <p:sp>
        <p:nvSpPr>
          <p:cNvPr id="11295" name="Line 31"/>
          <p:cNvSpPr>
            <a:spLocks noChangeShapeType="1"/>
          </p:cNvSpPr>
          <p:nvPr/>
        </p:nvSpPr>
        <p:spPr bwMode="auto">
          <a:xfrm>
            <a:off x="4912744" y="4700588"/>
            <a:ext cx="110418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ru-RU"/>
          </a:p>
        </p:txBody>
      </p:sp>
      <p:sp>
        <p:nvSpPr>
          <p:cNvPr id="11296" name="Line 32"/>
          <p:cNvSpPr>
            <a:spLocks noChangeShapeType="1"/>
          </p:cNvSpPr>
          <p:nvPr/>
        </p:nvSpPr>
        <p:spPr bwMode="auto">
          <a:xfrm>
            <a:off x="7637253" y="27813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0000" tIns="46800" rIns="90000" bIns="46800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2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1127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1127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1127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112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70" decel="100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770" decel="100000"/>
                                        <p:tgtEl>
                                          <p:spTgt spid="1127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70" decel="100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770" decel="100000"/>
                                        <p:tgtEl>
                                          <p:spTgt spid="1127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1127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1127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70" decel="100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770" decel="100000"/>
                                        <p:tgtEl>
                                          <p:spTgt spid="1127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70" decel="100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770" decel="100000"/>
                                        <p:tgtEl>
                                          <p:spTgt spid="1128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2" dur="77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70" decel="100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770" decel="100000"/>
                                        <p:tgtEl>
                                          <p:spTgt spid="1128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77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70" decel="100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770" decel="100000"/>
                                        <p:tgtEl>
                                          <p:spTgt spid="1128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0" dur="77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70" decel="100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5" dur="770" decel="100000"/>
                                        <p:tgtEl>
                                          <p:spTgt spid="1128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7" dur="77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9" dur="77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770" decel="100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770" decel="100000"/>
                                        <p:tgtEl>
                                          <p:spTgt spid="1128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6" dur="77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8" dur="77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770" decel="1000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770" decel="100000"/>
                                        <p:tgtEl>
                                          <p:spTgt spid="1128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5" dur="77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7" dur="77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70" decel="100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2" dur="770" decel="100000"/>
                                        <p:tgtEl>
                                          <p:spTgt spid="1128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4" dur="77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6" dur="77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770" decel="1000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1" dur="770" decel="100000"/>
                                        <p:tgtEl>
                                          <p:spTgt spid="1128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3" dur="77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5" dur="77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770" decel="1000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0" dur="770" decel="100000"/>
                                        <p:tgtEl>
                                          <p:spTgt spid="1128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2" dur="77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4" dur="77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770" decel="100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9" dur="770" decel="100000"/>
                                        <p:tgtEl>
                                          <p:spTgt spid="112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1" dur="77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3" dur="77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770" decel="100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8" dur="770" decel="100000"/>
                                        <p:tgtEl>
                                          <p:spTgt spid="112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0" dur="77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2" dur="77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770" decel="1000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7" dur="770" decel="100000"/>
                                        <p:tgtEl>
                                          <p:spTgt spid="1129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9" dur="77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1" dur="77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770" decel="1000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6" dur="770" decel="100000"/>
                                        <p:tgtEl>
                                          <p:spTgt spid="112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8" dur="77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0" dur="77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770" decel="1000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5" dur="770" decel="100000"/>
                                        <p:tgtEl>
                                          <p:spTgt spid="112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7" dur="77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9" dur="77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770" decel="1000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4" dur="770" decel="100000"/>
                                        <p:tgtEl>
                                          <p:spTgt spid="112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6" dur="77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8" dur="77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770" decel="1000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3" dur="770" decel="100000"/>
                                        <p:tgtEl>
                                          <p:spTgt spid="112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5" dur="770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7" dur="770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770" decel="1000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2" dur="770" decel="100000"/>
                                        <p:tgtEl>
                                          <p:spTgt spid="112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4" dur="77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6" dur="77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nimBg="1"/>
      <p:bldP spid="11273" grpId="0" animBg="1"/>
      <p:bldP spid="11274" grpId="0" animBg="1"/>
      <p:bldP spid="11275" grpId="0" animBg="1"/>
      <p:bldP spid="11276" grpId="0" animBg="1"/>
      <p:bldP spid="11277" grpId="0"/>
      <p:bldP spid="11278" grpId="0" animBg="1"/>
      <p:bldP spid="11279" grpId="0"/>
      <p:bldP spid="11281" grpId="0" animBg="1"/>
      <p:bldP spid="11283" grpId="0" animBg="1"/>
      <p:bldP spid="11285" grpId="0" animBg="1"/>
      <p:bldP spid="11287" grpId="0" animBg="1"/>
      <p:bldP spid="11288" grpId="0" animBg="1"/>
      <p:bldP spid="11289" grpId="0" animBg="1"/>
      <p:bldP spid="11290" grpId="0" animBg="1"/>
      <p:bldP spid="11291" grpId="0" animBg="1"/>
      <p:bldP spid="11292" grpId="0" animBg="1"/>
      <p:bldP spid="11293" grpId="0" animBg="1"/>
      <p:bldP spid="11294" grpId="0" animBg="1"/>
      <p:bldP spid="11295" grpId="0" animBg="1"/>
      <p:bldP spid="1129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Языки Лат Америка"/>
          <p:cNvPicPr>
            <a:picLocks noChangeAspect="1" noChangeArrowheads="1"/>
          </p:cNvPicPr>
          <p:nvPr/>
        </p:nvPicPr>
        <p:blipFill>
          <a:blip r:embed="rId2" cstate="print"/>
          <a:srcRect r="44629" b="28169"/>
          <a:stretch>
            <a:fillRect/>
          </a:stretch>
        </p:blipFill>
        <p:spPr bwMode="auto">
          <a:xfrm>
            <a:off x="71887" y="717550"/>
            <a:ext cx="5674744" cy="60960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1267" name="WordArt 5"/>
          <p:cNvSpPr>
            <a:spLocks noChangeArrowheads="1" noChangeShapeType="1" noTextEdit="1"/>
          </p:cNvSpPr>
          <p:nvPr/>
        </p:nvSpPr>
        <p:spPr bwMode="auto">
          <a:xfrm>
            <a:off x="90578" y="0"/>
            <a:ext cx="5589917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Языковой состав.</a:t>
            </a: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5786887" y="833439"/>
            <a:ext cx="3219090" cy="36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ru-RU"/>
              <a:t>    Более  однородный.  Преобла-дает  испанский  и   португальс-кий   языки.   Испанский   язык служит  государственным  в  18 странах  (250 млн. чел.).  Порту-гальский  язык  в одной  стране Бразилии - 170 млн. чел. В Мек-сике, Боливии, Парагвае наряду с испанским языком  официаль-ными   считаются  –  ацтекский, кечуа. 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5"/>
          <p:cNvPicPr>
            <a:picLocks noChangeAspect="1" noChangeArrowheads="1"/>
          </p:cNvPicPr>
          <p:nvPr/>
        </p:nvPicPr>
        <p:blipFill>
          <a:blip r:embed="rId2" cstate="print">
            <a:lum bright="-12000" contrast="42000"/>
          </a:blip>
          <a:srcRect r="7573"/>
          <a:stretch>
            <a:fillRect/>
          </a:stretch>
        </p:blipFill>
        <p:spPr bwMode="auto">
          <a:xfrm>
            <a:off x="7189" y="-26988"/>
            <a:ext cx="9136811" cy="6884988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185469" y="3425826"/>
            <a:ext cx="1974011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ru-RU" sz="2000"/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138022" y="3317875"/>
            <a:ext cx="2168106" cy="3726278"/>
          </a:xfrm>
          <a:prstGeom prst="rect">
            <a:avLst/>
          </a:prstGeom>
          <a:solidFill>
            <a:schemeClr val="bg1">
              <a:alpha val="72940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000"/>
              <a:t>ХАРАКТЕРНЫЕ ЧЕРТЫ РАЗМЕЩЕНИЯ:</a:t>
            </a:r>
          </a:p>
          <a:p>
            <a:r>
              <a:rPr lang="ru-RU" sz="1600"/>
              <a:t>- наименее  заселенный регион мира со средней плотностью  25 чел.  на км. кв.;</a:t>
            </a:r>
          </a:p>
          <a:p>
            <a:pPr>
              <a:buFontTx/>
              <a:buChar char="-"/>
            </a:pPr>
            <a:r>
              <a:rPr lang="ru-RU" sz="1600"/>
              <a:t> сильно  выражена  не-равномерность    разме-щения;</a:t>
            </a:r>
          </a:p>
          <a:p>
            <a:pPr>
              <a:buFontTx/>
              <a:buChar char="-"/>
            </a:pPr>
            <a:r>
              <a:rPr lang="ru-RU" sz="1600"/>
              <a:t> высока  доля  высоко-горного населения.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6" descr="Урбанизация Лат Америка"/>
          <p:cNvPicPr>
            <a:picLocks noChangeAspect="1" noChangeArrowheads="1"/>
          </p:cNvPicPr>
          <p:nvPr/>
        </p:nvPicPr>
        <p:blipFill>
          <a:blip r:embed="rId3" cstate="print"/>
          <a:srcRect r="57390" b="22440"/>
          <a:stretch>
            <a:fillRect/>
          </a:stretch>
        </p:blipFill>
        <p:spPr bwMode="auto">
          <a:xfrm>
            <a:off x="4595004" y="0"/>
            <a:ext cx="45489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191220" y="114300"/>
            <a:ext cx="1799893" cy="4022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 sz="2000"/>
              <a:t>УРБАНИЗАЦИЯ</a:t>
            </a: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-841076" y="665163"/>
          <a:ext cx="3854570" cy="283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6" name="Диаграмма" r:id="rId4" imgW="6734091" imgH="4486399" progId="MSGraph.Chart.8">
                  <p:embed followColorScheme="full"/>
                </p:oleObj>
              </mc:Choice>
              <mc:Fallback>
                <p:oleObj name="Диаграмма" r:id="rId4" imgW="6734091" imgH="4486399" progId="MSGraph.Chart.8">
                  <p:embed followColorScheme="full"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41076" y="665163"/>
                        <a:ext cx="3854570" cy="283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 Box 9"/>
          <p:cNvSpPr txBox="1">
            <a:spLocks noChangeArrowheads="1"/>
          </p:cNvSpPr>
          <p:nvPr/>
        </p:nvSpPr>
        <p:spPr bwMode="auto">
          <a:xfrm>
            <a:off x="2159480" y="138113"/>
            <a:ext cx="2412521" cy="207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600"/>
              <a:t>    Характерна ложная ур-банизация. Формирование трущобных районов, «по-ясов нищеты», в которых живет до 50%  населения многих городов. </a:t>
            </a:r>
          </a:p>
        </p:txBody>
      </p:sp>
      <p:pic>
        <p:nvPicPr>
          <p:cNvPr id="4102" name="Picture 11" descr="Копия крупные агломерации"/>
          <p:cNvPicPr>
            <a:picLocks noChangeAspect="1" noChangeArrowheads="1"/>
          </p:cNvPicPr>
          <p:nvPr/>
        </p:nvPicPr>
        <p:blipFill>
          <a:blip r:embed="rId6" cstate="print">
            <a:lum contrast="24000"/>
          </a:blip>
          <a:srcRect/>
          <a:stretch>
            <a:fillRect/>
          </a:stretch>
        </p:blipFill>
        <p:spPr bwMode="auto">
          <a:xfrm>
            <a:off x="115019" y="3429001"/>
            <a:ext cx="2695755" cy="3357563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103" name="Text Box 12"/>
          <p:cNvSpPr txBox="1">
            <a:spLocks noChangeArrowheads="1"/>
          </p:cNvSpPr>
          <p:nvPr/>
        </p:nvSpPr>
        <p:spPr bwMode="auto">
          <a:xfrm>
            <a:off x="71887" y="3444875"/>
            <a:ext cx="2616527" cy="494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ru-RU" sz="1300" u="sng"/>
              <a:t>Крупнейшие города с населением</a:t>
            </a:r>
          </a:p>
          <a:p>
            <a:pPr algn="ctr"/>
            <a:r>
              <a:rPr lang="ru-RU" sz="1300" u="sng"/>
              <a:t>более 10 млн. чел.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10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Monotype Corsiva" pitchFamily="66" charset="0"/>
              </a:rPr>
              <a:t>Мегаполисы  региона</a:t>
            </a:r>
            <a:endParaRPr lang="ru-RU" sz="5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г</a:t>
            </a:r>
            <a:endParaRPr lang="ru-RU" dirty="0"/>
          </a:p>
        </p:txBody>
      </p:sp>
      <p:pic>
        <p:nvPicPr>
          <p:cNvPr id="129026" name="Picture 2" descr="Картинка 9 из 8642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268760"/>
            <a:ext cx="3744416" cy="2810068"/>
          </a:xfrm>
          <a:prstGeom prst="rect">
            <a:avLst/>
          </a:prstGeom>
          <a:noFill/>
        </p:spPr>
      </p:pic>
      <p:pic>
        <p:nvPicPr>
          <p:cNvPr id="129028" name="Picture 4" descr="Картинка 15 из 3760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1268760"/>
            <a:ext cx="4131585" cy="2736304"/>
          </a:xfrm>
          <a:prstGeom prst="rect">
            <a:avLst/>
          </a:prstGeom>
          <a:noFill/>
        </p:spPr>
      </p:pic>
      <p:pic>
        <p:nvPicPr>
          <p:cNvPr id="129030" name="Picture 6" descr="Картинка 4 из 23076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67744" y="4126829"/>
            <a:ext cx="4032448" cy="273117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043502"/>
          </a:xfrm>
        </p:spPr>
        <p:txBody>
          <a:bodyPr>
            <a:normAutofit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latin typeface="Monotype Corsiva" pitchFamily="66" charset="0"/>
              </a:rPr>
              <a:t>К</a:t>
            </a:r>
            <a:r>
              <a:rPr lang="ru-RU" sz="8000" b="1" dirty="0" smtClean="0">
                <a:solidFill>
                  <a:srgbClr val="00B0F0"/>
                </a:solidFill>
                <a:latin typeface="Monotype Corsiva" pitchFamily="66" charset="0"/>
              </a:rPr>
              <a:t>а</a:t>
            </a:r>
            <a:r>
              <a:rPr lang="ru-RU" sz="8000" b="1" dirty="0" smtClean="0">
                <a:solidFill>
                  <a:srgbClr val="00B050"/>
                </a:solidFill>
                <a:latin typeface="Monotype Corsiva" pitchFamily="66" charset="0"/>
              </a:rPr>
              <a:t>р</a:t>
            </a:r>
            <a:r>
              <a:rPr lang="ru-RU" sz="8000" b="1" dirty="0" smtClean="0">
                <a:solidFill>
                  <a:srgbClr val="7030A0"/>
                </a:solidFill>
                <a:latin typeface="Monotype Corsiva" pitchFamily="66" charset="0"/>
              </a:rPr>
              <a:t>н</a:t>
            </a:r>
            <a:r>
              <a:rPr lang="ru-RU" sz="8000" b="1" dirty="0" smtClean="0">
                <a:solidFill>
                  <a:srgbClr val="FF0000"/>
                </a:solidFill>
                <a:latin typeface="Monotype Corsiva" pitchFamily="66" charset="0"/>
              </a:rPr>
              <a:t>а</a:t>
            </a:r>
            <a:r>
              <a:rPr lang="ru-RU" sz="8000" b="1" dirty="0" smtClean="0">
                <a:solidFill>
                  <a:srgbClr val="7030A0"/>
                </a:solidFill>
                <a:latin typeface="Monotype Corsiva" pitchFamily="66" charset="0"/>
              </a:rPr>
              <a:t>в</a:t>
            </a:r>
            <a:r>
              <a:rPr lang="ru-RU" sz="8000" b="1" dirty="0" smtClean="0">
                <a:solidFill>
                  <a:srgbClr val="00B050"/>
                </a:solidFill>
                <a:latin typeface="Monotype Corsiva" pitchFamily="66" charset="0"/>
              </a:rPr>
              <a:t>а</a:t>
            </a:r>
            <a:r>
              <a:rPr lang="ru-RU" sz="8000" b="1" dirty="0" smtClean="0">
                <a:solidFill>
                  <a:srgbClr val="00B0F0"/>
                </a:solidFill>
                <a:latin typeface="Monotype Corsiva" pitchFamily="66" charset="0"/>
              </a:rPr>
              <a:t>л</a:t>
            </a:r>
            <a:r>
              <a:rPr lang="ru-RU" sz="8000" b="1" dirty="0" smtClean="0">
                <a:solidFill>
                  <a:srgbClr val="FF0000"/>
                </a:solidFill>
                <a:latin typeface="Monotype Corsiva" pitchFamily="66" charset="0"/>
              </a:rPr>
              <a:t>ы</a:t>
            </a:r>
            <a:endParaRPr lang="ru-RU" sz="8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8572560" cy="6429420"/>
          </a:xfrm>
          <a:prstGeom prst="rect">
            <a:avLst/>
          </a:prstGeo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285728"/>
            <a:ext cx="8358245" cy="6286544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bfbb398645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8643998" cy="6429420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8572560" cy="6215106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42852"/>
            <a:ext cx="8458492" cy="6644254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_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5255" y="1554163"/>
            <a:ext cx="3205890" cy="4525962"/>
          </a:xfrm>
        </p:spPr>
      </p:pic>
      <p:pic>
        <p:nvPicPr>
          <p:cNvPr id="5" name="Рисунок 4" descr="ukrain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04" y="0"/>
            <a:ext cx="5929354" cy="6858000"/>
          </a:xfrm>
          <a:prstGeom prst="rect">
            <a:avLst/>
          </a:prstGeo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karnaval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269277"/>
            <a:ext cx="6867102" cy="6445871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020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285728"/>
            <a:ext cx="6715172" cy="6286544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СУВЕНИРЫ ИЗ ЛАТИНСКОЙ АМЕРИКИ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0_34ff1_8ccd154d_XL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5405" y="1600200"/>
            <a:ext cx="6793190" cy="4525963"/>
          </a:xfrm>
        </p:spPr>
      </p:pic>
    </p:spTree>
  </p:cSld>
  <p:clrMapOvr>
    <a:masterClrMapping/>
  </p:clrMapOvr>
  <p:transition spd="slow" advTm="2000">
    <p:dissolv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Фотоальбом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ru-RU"/>
          </a:p>
        </p:txBody>
      </p:sp>
      <p:pic>
        <p:nvPicPr>
          <p:cNvPr id="4" name="Рисунок 3" descr="0_3478b_faac8cd4_X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7166"/>
            <a:ext cx="9144000" cy="6092190"/>
          </a:xfrm>
          <a:prstGeom prst="rect">
            <a:avLst/>
          </a:prstGeo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_48c8d_b853ad77_XL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0"/>
            <a:ext cx="6872848" cy="6858000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_347b3_cecaa71_XL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8643998" cy="6429420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_3478a_a32f6058_XL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8643998" cy="6357982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eea2e6c62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8643998" cy="6286544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_BCK01_00_05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8643998" cy="6357982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91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214290"/>
            <a:ext cx="7143800" cy="6500858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mexican_sombrero_delux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285728"/>
            <a:ext cx="7143800" cy="6429420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x_e0746e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85728"/>
            <a:ext cx="7929618" cy="6357982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92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214290"/>
            <a:ext cx="7286676" cy="6357982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92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357166"/>
            <a:ext cx="8215370" cy="6215106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919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285728"/>
            <a:ext cx="6715172" cy="6286544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.jpe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20000"/>
          </a:blip>
          <a:stretch>
            <a:fillRect/>
          </a:stretch>
        </p:blipFill>
        <p:spPr>
          <a:xfrm>
            <a:off x="571472" y="214290"/>
            <a:ext cx="8001056" cy="6429420"/>
          </a:xfr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92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357166"/>
            <a:ext cx="8001056" cy="6143668"/>
          </a:xfrm>
          <a:prstGeom prst="rect">
            <a:avLst/>
          </a:prstGeo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x_f4d267d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14290"/>
            <a:ext cx="8429684" cy="6357981"/>
          </a:xfrm>
          <a:prstGeom prst="rect">
            <a:avLst/>
          </a:prstGeo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91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14290"/>
            <a:ext cx="8429684" cy="6357982"/>
          </a:xfrm>
          <a:prstGeom prst="rect">
            <a:avLst/>
          </a:prstGeo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apistries-otava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85728"/>
            <a:ext cx="8501122" cy="6215106"/>
          </a:xfrm>
          <a:prstGeom prst="rect">
            <a:avLst/>
          </a:prstGeo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34718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Домашнее  задание</a:t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Тема  10 </a:t>
            </a:r>
            <a:r>
              <a:rPr lang="ru-RU" sz="4400" dirty="0" smtClean="0"/>
              <a:t>§ 1 (1 – 3),</a:t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dirty="0" smtClean="0"/>
              <a:t>Доклады,  презентации  по  странам  латинской  Америки</a:t>
            </a:r>
            <a:br>
              <a:rPr lang="ru-RU" dirty="0" smtClean="0"/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4"/>
          <p:cNvSpPr>
            <a:spLocks noChangeArrowheads="1" noChangeShapeType="1" noTextEdit="1"/>
          </p:cNvSpPr>
          <p:nvPr/>
        </p:nvSpPr>
        <p:spPr bwMode="auto">
          <a:xfrm>
            <a:off x="202721" y="188914"/>
            <a:ext cx="8607724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Хозяйство Латинской Америки.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 Промышленность и сельское хозяйство.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32118" y="1327150"/>
            <a:ext cx="4239883" cy="548060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sz="2000" b="0"/>
              <a:t>    </a:t>
            </a:r>
            <a:r>
              <a:rPr lang="ru-RU" sz="2000"/>
              <a:t>Латинскую Америку можно отнести к промышленно развитым регионам, хотя все его страны, принято относить к группе развивающихся.</a:t>
            </a:r>
          </a:p>
          <a:p>
            <a:pPr algn="just">
              <a:lnSpc>
                <a:spcPct val="125000"/>
              </a:lnSpc>
              <a:defRPr/>
            </a:pPr>
            <a:r>
              <a:rPr lang="ru-RU" sz="2000"/>
              <a:t>    Доля региона в мировом валовом продукте составляет  </a:t>
            </a:r>
            <a:r>
              <a:rPr lang="ru-RU" sz="2000">
                <a:effectLst>
                  <a:outerShdw blurRad="38100" dist="38100" dir="2700000" algn="tl">
                    <a:srgbClr val="FFFFFF"/>
                  </a:outerShdw>
                </a:effectLst>
              </a:rPr>
              <a:t>8,5%.</a:t>
            </a:r>
          </a:p>
          <a:p>
            <a:pPr algn="just">
              <a:lnSpc>
                <a:spcPct val="125000"/>
              </a:lnSpc>
              <a:defRPr/>
            </a:pPr>
            <a:r>
              <a:rPr lang="ru-RU" sz="2000"/>
              <a:t>    </a:t>
            </a:r>
            <a:r>
              <a:rPr lang="ru-RU" sz="2000" baseline="30000">
                <a:effectLst>
                  <a:outerShdw blurRad="38100" dist="38100" dir="2700000" algn="tl">
                    <a:srgbClr val="FFFFFF"/>
                  </a:outerShdw>
                </a:effectLst>
              </a:rPr>
              <a:t>4</a:t>
            </a:r>
            <a:r>
              <a:rPr lang="ru-RU" sz="2000">
                <a:effectLst>
                  <a:outerShdw blurRad="38100" dist="38100" dir="2700000" algn="tl">
                    <a:srgbClr val="FFFFFF"/>
                  </a:outerShdw>
                </a:effectLst>
              </a:rPr>
              <a:t>/</a:t>
            </a:r>
            <a:r>
              <a:rPr lang="ru-RU" sz="2000" baseline="-25000"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lang="ru-RU" sz="2000"/>
              <a:t>  всей промышленной продукции приходится на тройку экономических лидеров – Бразилию, Мексику, Аргентину.</a:t>
            </a:r>
          </a:p>
          <a:p>
            <a:pPr algn="just">
              <a:lnSpc>
                <a:spcPct val="125000"/>
              </a:lnSpc>
              <a:defRPr/>
            </a:pPr>
            <a:r>
              <a:rPr lang="ru-RU" sz="2000"/>
              <a:t>    В мировом сельскохозяйственном производстве региону принадлежит видное место.</a:t>
            </a:r>
            <a:endParaRPr lang="ru-RU" sz="2000" baseline="-25000"/>
          </a:p>
        </p:txBody>
      </p:sp>
      <p:pic>
        <p:nvPicPr>
          <p:cNvPr id="13316" name="Picture 7" descr="Копия латинская америка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8596" y="1268413"/>
            <a:ext cx="274032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129397" y="1268414"/>
            <a:ext cx="4311770" cy="5018939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/>
            <a:r>
              <a:rPr lang="ru-RU" sz="2000"/>
              <a:t>ПРОМЫШЛЕННОСТЬ.</a:t>
            </a:r>
          </a:p>
          <a:p>
            <a:pPr algn="just"/>
            <a:r>
              <a:rPr lang="ru-RU" sz="2000"/>
              <a:t>   Долгое время промышленность ре-гиона характеризовалась в первую очередь развитием горно-добывающих отраслей. Однако, в последнее время ведущая роль стала переходить к обрабатывающей промышленности (особенно черная, цветная метал-лургия, нефтепереработка, а так же электроника и машиностроение).</a:t>
            </a:r>
          </a:p>
          <a:p>
            <a:pPr algn="just"/>
            <a:r>
              <a:rPr lang="ru-RU" sz="2000"/>
              <a:t>    В Бразилии получили развитие электроника, автомобиле-, судо-, самолетостроение; в Мексике, Арген-тине – производство автомобилей, станков.</a:t>
            </a:r>
          </a:p>
        </p:txBody>
      </p:sp>
      <p:sp>
        <p:nvSpPr>
          <p:cNvPr id="15363" name="WordArt 5"/>
          <p:cNvSpPr>
            <a:spLocks noChangeArrowheads="1" noChangeShapeType="1" noTextEdit="1"/>
          </p:cNvSpPr>
          <p:nvPr/>
        </p:nvSpPr>
        <p:spPr bwMode="auto">
          <a:xfrm>
            <a:off x="202721" y="44451"/>
            <a:ext cx="8607724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Хозяйство Латинской Америки.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 Промышленность и сельское хозяйство.</a:t>
            </a:r>
          </a:p>
        </p:txBody>
      </p:sp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4629510" y="1052513"/>
            <a:ext cx="4311770" cy="5973046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/>
            <a:r>
              <a:rPr lang="ru-RU" sz="2000"/>
              <a:t>СЕЛЬСКОЕ ХОЗЯЙСТВО.</a:t>
            </a:r>
          </a:p>
          <a:p>
            <a:pPr algn="just"/>
            <a:r>
              <a:rPr lang="ru-RU" sz="2000"/>
              <a:t>    </a:t>
            </a:r>
            <a:r>
              <a:rPr lang="ru-RU"/>
              <a:t>Представлено двумя совершенно разными секторами. </a:t>
            </a:r>
          </a:p>
          <a:p>
            <a:pPr algn="just"/>
            <a:r>
              <a:rPr lang="ru-RU"/>
              <a:t>    Первый сектор – это высокотоварное, плантационное хозяйство. Крупнейшие в мире производители бананов – Коста-Рика, Колумбия, Эк-вадор, Гондурас, Панама. На судах-рефрижераторах весь сбор бананов вывозится в Европу, США, причем по дороге они дозревают. На Кубе </a:t>
            </a:r>
            <a:r>
              <a:rPr lang="ru-RU" baseline="30000"/>
              <a:t>1</a:t>
            </a:r>
            <a:r>
              <a:rPr lang="ru-RU"/>
              <a:t>/</a:t>
            </a:r>
            <a:r>
              <a:rPr lang="ru-RU" baseline="-25000"/>
              <a:t>2  </a:t>
            </a:r>
            <a:r>
              <a:rPr lang="ru-RU"/>
              <a:t>всех обрабатываемых земель занята плантациями сахарного тростника. Сахарные заводы производят более 5 млн т сахара в год. Сахарная промышленность – отрасль специализации Кубы.</a:t>
            </a:r>
          </a:p>
          <a:p>
            <a:pPr algn="just"/>
            <a:r>
              <a:rPr lang="ru-RU"/>
              <a:t>    Второй сектор – это потребительское малотоварное хозяйство, не затронутое «зелёной революцией». Крестьяне, занятые в нём выращивают кукурузу, маниоку, фасоль, овощи, картофель.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4"/>
          <p:cNvSpPr>
            <a:spLocks noChangeArrowheads="1" noChangeShapeType="1" noTextEdit="1"/>
          </p:cNvSpPr>
          <p:nvPr/>
        </p:nvSpPr>
        <p:spPr bwMode="auto">
          <a:xfrm>
            <a:off x="202721" y="44451"/>
            <a:ext cx="8607724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Хозяйство Латинской Америки.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Транспорт.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138023" y="649289"/>
            <a:ext cx="4173748" cy="3787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just"/>
            <a:r>
              <a:rPr lang="ru-RU" sz="2000"/>
              <a:t>    Транспортная оснащенность Ла-тинской Америки слабая. Недо-статочно развиты внутренний вод-ный, трубопроводный транспорт, несмотря на большую протяженность железных дорог их пропускная способность очень низкая, лучше развит – воздушный и автомо-бильный. Огромную роль играет морской транспорт и морские порты, все дороги в регионе ведут к морс-кому порту.</a:t>
            </a:r>
          </a:p>
        </p:txBody>
      </p:sp>
      <p:pic>
        <p:nvPicPr>
          <p:cNvPr id="16388" name="Picture 7" descr="mtr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7091" y="620713"/>
            <a:ext cx="2674189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8" descr="agr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2392" y="4513263"/>
            <a:ext cx="2691442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9" descr="tr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555" y="4475164"/>
            <a:ext cx="2803585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10" descr="tra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32672" y="4473575"/>
            <a:ext cx="2738887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1" descr="tra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88611" y="1700214"/>
            <a:ext cx="2886974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3" name="Text Box 12"/>
          <p:cNvSpPr txBox="1">
            <a:spLocks noChangeArrowheads="1"/>
          </p:cNvSpPr>
          <p:nvPr/>
        </p:nvSpPr>
        <p:spPr bwMode="auto">
          <a:xfrm>
            <a:off x="4425351" y="3709988"/>
            <a:ext cx="2845820" cy="3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Грузовой состав. Бразилия.</a:t>
            </a:r>
          </a:p>
        </p:txBody>
      </p:sp>
      <p:sp>
        <p:nvSpPr>
          <p:cNvPr id="16394" name="Text Box 13"/>
          <p:cNvSpPr txBox="1">
            <a:spLocks noChangeArrowheads="1"/>
          </p:cNvSpPr>
          <p:nvPr/>
        </p:nvSpPr>
        <p:spPr bwMode="auto">
          <a:xfrm>
            <a:off x="7332453" y="2557463"/>
            <a:ext cx="1752572" cy="3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Дорога в Андах.</a:t>
            </a:r>
          </a:p>
        </p:txBody>
      </p:sp>
      <p:sp>
        <p:nvSpPr>
          <p:cNvPr id="16395" name="Text Box 14"/>
          <p:cNvSpPr txBox="1">
            <a:spLocks noChangeArrowheads="1"/>
          </p:cNvSpPr>
          <p:nvPr/>
        </p:nvSpPr>
        <p:spPr bwMode="auto">
          <a:xfrm>
            <a:off x="333555" y="6446838"/>
            <a:ext cx="1957693" cy="3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Панамский канал.</a:t>
            </a:r>
          </a:p>
        </p:txBody>
      </p:sp>
      <p:sp>
        <p:nvSpPr>
          <p:cNvPr id="16396" name="Text Box 15"/>
          <p:cNvSpPr txBox="1">
            <a:spLocks noChangeArrowheads="1"/>
          </p:cNvSpPr>
          <p:nvPr/>
        </p:nvSpPr>
        <p:spPr bwMode="auto">
          <a:xfrm>
            <a:off x="6172200" y="6446838"/>
            <a:ext cx="2096897" cy="3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Гужевой транспорт.</a:t>
            </a:r>
          </a:p>
        </p:txBody>
      </p:sp>
      <p:sp>
        <p:nvSpPr>
          <p:cNvPr id="16397" name="Text Box 16"/>
          <p:cNvSpPr txBox="1">
            <a:spLocks noChangeArrowheads="1"/>
          </p:cNvSpPr>
          <p:nvPr/>
        </p:nvSpPr>
        <p:spPr bwMode="auto">
          <a:xfrm>
            <a:off x="4366404" y="6446838"/>
            <a:ext cx="1848817" cy="3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Речные трамваи.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C:\Documents and Settings\USER\Рабочий стол\диаграмма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158" y="142852"/>
            <a:ext cx="8501122" cy="6500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34718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Домашнее  задание</a:t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Тема  10 </a:t>
            </a:r>
            <a:r>
              <a:rPr lang="ru-RU" sz="4400" dirty="0" smtClean="0"/>
              <a:t>§ 1 (1 – 3),</a:t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dirty="0" smtClean="0"/>
              <a:t>Доклады,  презентации  по  странам  латинской  Америки</a:t>
            </a:r>
            <a:br>
              <a:rPr lang="ru-RU" dirty="0" smtClean="0"/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454</TotalTime>
  <Words>1236</Words>
  <Application>Microsoft Office PowerPoint</Application>
  <PresentationFormat>Экран (4:3)</PresentationFormat>
  <Paragraphs>128</Paragraphs>
  <Slides>78</Slides>
  <Notes>0</Notes>
  <HiddenSlides>0</HiddenSlides>
  <MMClips>2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78</vt:i4>
      </vt:variant>
    </vt:vector>
  </HeadingPairs>
  <TitlesOfParts>
    <vt:vector size="88" baseType="lpstr">
      <vt:lpstr>Arial</vt:lpstr>
      <vt:lpstr>Franklin Gothic Book</vt:lpstr>
      <vt:lpstr>Franklin Gothic Medium</vt:lpstr>
      <vt:lpstr>Impact</vt:lpstr>
      <vt:lpstr>Monotype Corsiva</vt:lpstr>
      <vt:lpstr>Times New Roman</vt:lpstr>
      <vt:lpstr>Wingdings 2</vt:lpstr>
      <vt:lpstr>Трек</vt:lpstr>
      <vt:lpstr>Пакет</vt:lpstr>
      <vt:lpstr>Диаграмма</vt:lpstr>
      <vt:lpstr>Презентация PowerPoint</vt:lpstr>
      <vt:lpstr>Христофор  Колумб</vt:lpstr>
      <vt:lpstr>Христофор  Колумб</vt:lpstr>
      <vt:lpstr>Христофор  Колумб</vt:lpstr>
      <vt:lpstr>Политическая  карта  региона</vt:lpstr>
      <vt:lpstr>Начало  освободительного  движения</vt:lpstr>
      <vt:lpstr>Эрнест  Че  Геваро</vt:lpstr>
      <vt:lpstr>Команданте  Че. </vt:lpstr>
      <vt:lpstr>Пионеры  с  портретом  ЧЕ</vt:lpstr>
      <vt:lpstr>Фидель  Кастро  Рус</vt:lpstr>
      <vt:lpstr>ПИНОЧЕТ</vt:lpstr>
      <vt:lpstr>ПИНОЧЕТ</vt:lpstr>
      <vt:lpstr>Презентация PowerPoint</vt:lpstr>
      <vt:lpstr>Сальвадор  Альенде</vt:lpstr>
      <vt:lpstr>Лидер чилийских коммунистов  Луис Корвалан.</vt:lpstr>
      <vt:lpstr>Территория Латинской Aмерики протягивается с севера на юг на 13 тыс. км, а с запада на восток максимально на 5 тыс. км.</vt:lpstr>
      <vt:lpstr>Презентация PowerPoint</vt:lpstr>
      <vt:lpstr>ПЛАН  ХАРАКТЕРИСТИКИ  ЭГП  Региона</vt:lpstr>
      <vt:lpstr>Природно – ресурсный  потенциал</vt:lpstr>
      <vt:lpstr>Результат  выветривания</vt:lpstr>
      <vt:lpstr>Климат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Амазонка</vt:lpstr>
      <vt:lpstr>Презентация PowerPoint</vt:lpstr>
      <vt:lpstr>Презентация PowerPoint</vt:lpstr>
      <vt:lpstr>Презентация PowerPoint</vt:lpstr>
      <vt:lpstr>Закат  на  Амазонке</vt:lpstr>
      <vt:lpstr>Население  620 млн чел</vt:lpstr>
      <vt:lpstr>Презентация PowerPoint</vt:lpstr>
      <vt:lpstr>Презентация PowerPoint</vt:lpstr>
      <vt:lpstr>«Храм воинов» в Чичен-Ице. 9-12 вв.  Культура  майя</vt:lpstr>
      <vt:lpstr>Столица  государства  ацтеков</vt:lpstr>
      <vt:lpstr>Камень  солнца</vt:lpstr>
      <vt:lpstr>Презентация PowerPoint</vt:lpstr>
      <vt:lpstr>Презентация PowerPoint</vt:lpstr>
      <vt:lpstr>Презентация PowerPoint</vt:lpstr>
      <vt:lpstr>Презентация PowerPoint</vt:lpstr>
      <vt:lpstr>Мегаполисы  региона</vt:lpstr>
      <vt:lpstr>Карнавалы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СУВЕНИРЫ ИЗ ЛАТИНСКОЙ АМЕРИКИ</vt:lpstr>
      <vt:lpstr>Фотоальбом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Домашнее  задание  Тема  10 § 1 (1 – 3),  Доклады,  презентации  по  странам  латинской  Америки  </vt:lpstr>
      <vt:lpstr>Презентация PowerPoint</vt:lpstr>
      <vt:lpstr>Презентация PowerPoint</vt:lpstr>
      <vt:lpstr>Презентация PowerPoint</vt:lpstr>
      <vt:lpstr>Презентация PowerPoint</vt:lpstr>
      <vt:lpstr>    Домашнее  задание  Тема  10 § 1 (1 – 3),  Доклады,  презентации  по  странам  латинской  Америки  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kamynins</cp:lastModifiedBy>
  <cp:revision>46</cp:revision>
  <dcterms:created xsi:type="dcterms:W3CDTF">2011-04-16T16:51:26Z</dcterms:created>
  <dcterms:modified xsi:type="dcterms:W3CDTF">2017-02-07T12:13:36Z</dcterms:modified>
</cp:coreProperties>
</file>